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0484F2-793E-4C4A-B795-EAB2F77D61B6}" type="datetimeFigureOut">
              <a:rPr lang="en-US" smtClean="0"/>
              <a:t>7/29/2011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0537FA-2E63-46BE-8C4D-3A4DC1B5AEE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0F43F1E-6CA0-44B5-9010-B339A554A873}"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0C269C-340A-447D-9922-7810E86E0476}" type="datetimeFigureOut">
              <a:rPr lang="en-US" smtClean="0"/>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C269C-340A-447D-9922-7810E86E0476}" type="datetimeFigureOut">
              <a:rPr lang="en-US" smtClean="0"/>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C269C-340A-447D-9922-7810E86E0476}" type="datetimeFigureOut">
              <a:rPr lang="en-US" smtClean="0"/>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4537BC1-81E2-4B7A-AED5-BF1C10DC5DB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C269C-340A-447D-9922-7810E86E0476}" type="datetimeFigureOut">
              <a:rPr lang="en-US" smtClean="0"/>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0C269C-340A-447D-9922-7810E86E0476}" type="datetimeFigureOut">
              <a:rPr lang="en-US" smtClean="0"/>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0C269C-340A-447D-9922-7810E86E0476}" type="datetimeFigureOut">
              <a:rPr lang="en-US" smtClean="0"/>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0C269C-340A-447D-9922-7810E86E0476}" type="datetimeFigureOut">
              <a:rPr lang="en-US" smtClean="0"/>
              <a:t>7/29/2011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0C269C-340A-447D-9922-7810E86E0476}" type="datetimeFigureOut">
              <a:rPr lang="en-US" smtClean="0"/>
              <a:t>7/29/2011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C269C-340A-447D-9922-7810E86E0476}" type="datetimeFigureOut">
              <a:rPr lang="en-US" smtClean="0"/>
              <a:t>7/29/2011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C269C-340A-447D-9922-7810E86E0476}" type="datetimeFigureOut">
              <a:rPr lang="en-US" smtClean="0"/>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C269C-340A-447D-9922-7810E86E0476}" type="datetimeFigureOut">
              <a:rPr lang="en-US" smtClean="0"/>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C78119-F8D3-4FE1-9145-D41456944C3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C269C-340A-447D-9922-7810E86E0476}" type="datetimeFigureOut">
              <a:rPr lang="en-US" smtClean="0"/>
              <a:t>7/29/2011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C78119-F8D3-4FE1-9145-D41456944C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bartleby.com/73/1603.html"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researchguides.wcu.edu/scholarly"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youtu.be/M48IopABcMQ" TargetMode="External"/><Relationship Id="rId2" Type="http://schemas.openxmlformats.org/officeDocument/2006/relationships/hyperlink" Target="http://www.badgerlink.ne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www.worldcat.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wiscat.net/agent/searchpages.asp?w=s&amp;myses=9233275&amp;cuid=stwi&amp;cusrvr=damia&amp;s=ld" TargetMode="External"/><Relationship Id="rId5" Type="http://schemas.openxmlformats.org/officeDocument/2006/relationships/hyperlink" Target="http://www.infosoup.org/" TargetMode="External"/><Relationship Id="rId4" Type="http://schemas.openxmlformats.org/officeDocument/2006/relationships/hyperlink" Target="http://www.aasd.k12.wi.us/mediaservices/ipac/"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www.aasd.k12.wi.us/Schools/secondaryhome.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unshelved.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voki.com/pickup.php?scid=4179232&amp;height=267&amp;width=20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delicious.com/" TargetMode="External"/><Relationship Id="rId2" Type="http://schemas.openxmlformats.org/officeDocument/2006/relationships/hyperlink" Target="http://www.evernote.com/" TargetMode="External"/><Relationship Id="rId1" Type="http://schemas.openxmlformats.org/officeDocument/2006/relationships/slideLayout" Target="../slideLayouts/slideLayout2.xml"/><Relationship Id="rId5" Type="http://schemas.openxmlformats.org/officeDocument/2006/relationships/hyperlink" Target="https://www.google.com/accounts/ServiceLogin?service=writely&amp;passive=1209600&amp;continue=http://docs.google.com/&amp;followup=http://docs.google.com/&amp;ltmpl=homepage" TargetMode="External"/><Relationship Id="rId4" Type="http://schemas.openxmlformats.org/officeDocument/2006/relationships/hyperlink" Target="http://www.diigo.com/buzz/ho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p:txBody>
          <a:bodyPr/>
          <a:lstStyle/>
          <a:p>
            <a:r>
              <a:rPr lang="en-US" dirty="0" smtClean="0"/>
              <a:t>Investigating a Research Topic</a:t>
            </a:r>
            <a:endParaRPr lang="en-US" dirty="0"/>
          </a:p>
        </p:txBody>
      </p:sp>
      <p:sp>
        <p:nvSpPr>
          <p:cNvPr id="2054" name="Rectangle 6"/>
          <p:cNvSpPr>
            <a:spLocks noGrp="1" noChangeArrowheads="1"/>
          </p:cNvSpPr>
          <p:nvPr>
            <p:ph type="body" sz="half" idx="2"/>
          </p:nvPr>
        </p:nvSpPr>
        <p:spPr/>
        <p:txBody>
          <a:bodyPr/>
          <a:lstStyle/>
          <a:p>
            <a:pPr>
              <a:lnSpc>
                <a:spcPct val="80000"/>
              </a:lnSpc>
              <a:buNone/>
            </a:pPr>
            <a:r>
              <a:rPr lang="en-US" sz="2400" dirty="0" smtClean="0"/>
              <a:t> 	“A </a:t>
            </a:r>
            <a:r>
              <a:rPr lang="en-US" sz="2400" dirty="0"/>
              <a:t>hundred times every day I remind myself that my inner and outer life are based on the labors of other men, living and dead, and that I must exert myself in order to give in the same measure as I have received and am still receiving</a:t>
            </a:r>
            <a:r>
              <a:rPr lang="en-US" sz="2400" dirty="0" smtClean="0"/>
              <a:t>.”</a:t>
            </a:r>
          </a:p>
          <a:p>
            <a:pPr>
              <a:lnSpc>
                <a:spcPct val="80000"/>
              </a:lnSpc>
              <a:buNone/>
            </a:pPr>
            <a:r>
              <a:rPr lang="en-US" sz="2400" dirty="0"/>
              <a:t>	</a:t>
            </a:r>
            <a:r>
              <a:rPr lang="en-US" sz="2400" dirty="0" smtClean="0"/>
              <a:t>						  </a:t>
            </a:r>
            <a:r>
              <a:rPr lang="en-US" sz="2400" dirty="0"/>
              <a:t>-- </a:t>
            </a:r>
            <a:r>
              <a:rPr lang="en-US" sz="1600" dirty="0"/>
              <a:t>ALBERT EINSTEIN</a:t>
            </a:r>
            <a:r>
              <a:rPr lang="en-US" sz="2400" dirty="0"/>
              <a:t> </a:t>
            </a:r>
          </a:p>
          <a:p>
            <a:pPr>
              <a:lnSpc>
                <a:spcPct val="80000"/>
              </a:lnSpc>
              <a:buFontTx/>
              <a:buNone/>
            </a:pPr>
            <a:r>
              <a:rPr lang="en-US" sz="2400" dirty="0"/>
              <a:t>	</a:t>
            </a:r>
            <a:r>
              <a:rPr lang="en-US" sz="1200" dirty="0"/>
              <a:t>“The World as I See It,” </a:t>
            </a:r>
            <a:r>
              <a:rPr lang="en-US" sz="1200" i="1" dirty="0"/>
              <a:t>Ideas and Opinions,</a:t>
            </a:r>
            <a:r>
              <a:rPr lang="en-US" sz="1200" dirty="0"/>
              <a:t> trans. Sonja </a:t>
            </a:r>
            <a:r>
              <a:rPr lang="en-US" sz="1200" dirty="0" err="1"/>
              <a:t>Bargmann</a:t>
            </a:r>
            <a:r>
              <a:rPr lang="en-US" sz="1200" dirty="0"/>
              <a:t>, p. 8 (1954). Quoted in Respectfully Quoted: A Dictionary of Quotations.  1989.  </a:t>
            </a:r>
            <a:r>
              <a:rPr lang="en-US" sz="1200" i="1" dirty="0"/>
              <a:t>Bartleby.com</a:t>
            </a:r>
            <a:r>
              <a:rPr lang="en-US" sz="1200" dirty="0"/>
              <a:t>, </a:t>
            </a:r>
            <a:r>
              <a:rPr lang="en-US" sz="1200" dirty="0">
                <a:hlinkClick r:id="rId2"/>
              </a:rPr>
              <a:t>http://www.bartleby.com/73/1603.html</a:t>
            </a:r>
            <a:r>
              <a:rPr lang="en-US" sz="1200" dirty="0"/>
              <a:t>, 4/1/09</a:t>
            </a:r>
          </a:p>
        </p:txBody>
      </p:sp>
      <p:pic>
        <p:nvPicPr>
          <p:cNvPr id="2055" name="Picture 7" descr="Unshelved4109  job description"/>
          <p:cNvPicPr>
            <a:picLocks noChangeAspect="1" noChangeArrowheads="1"/>
          </p:cNvPicPr>
          <p:nvPr>
            <p:ph sz="half" idx="1"/>
          </p:nvPr>
        </p:nvPicPr>
        <p:blipFill>
          <a:blip r:embed="rId3" cstate="print"/>
          <a:srcRect/>
          <a:stretch>
            <a:fillRect/>
          </a:stretch>
        </p:blipFill>
        <p:spPr>
          <a:xfrm>
            <a:off x="1714500" y="1692275"/>
            <a:ext cx="5715000" cy="2000250"/>
          </a:xfrm>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 it Scholarly, Trade, or a Popular Publication- - Scholarly vs. Popular Periodicals - ResearchGuides at Western Carolina University 2011-07-29 17-40-02.jpeg">
            <a:hlinkClick r:id="rId2"/>
          </p:cNvPr>
          <p:cNvPicPr>
            <a:picLocks noChangeAspect="1"/>
          </p:cNvPicPr>
          <p:nvPr/>
        </p:nvPicPr>
        <p:blipFill>
          <a:blip r:embed="rId3" cstate="print"/>
          <a:stretch>
            <a:fillRect/>
          </a:stretch>
        </p:blipFill>
        <p:spPr>
          <a:xfrm>
            <a:off x="838201" y="381000"/>
            <a:ext cx="7239000" cy="6477000"/>
          </a:xfrm>
          <a:prstGeom prst="rect">
            <a:avLst/>
          </a:prstGeom>
        </p:spPr>
      </p:pic>
      <p:sp>
        <p:nvSpPr>
          <p:cNvPr id="5" name="TextBox 4"/>
          <p:cNvSpPr txBox="1"/>
          <p:nvPr/>
        </p:nvSpPr>
        <p:spPr>
          <a:xfrm>
            <a:off x="304800" y="914400"/>
            <a:ext cx="1219200" cy="5355312"/>
          </a:xfrm>
          <a:prstGeom prst="rect">
            <a:avLst/>
          </a:prstGeom>
          <a:noFill/>
        </p:spPr>
        <p:txBody>
          <a:bodyPr wrap="square" rtlCol="0">
            <a:spAutoFit/>
          </a:bodyPr>
          <a:lstStyle/>
          <a:p>
            <a:r>
              <a:rPr lang="en-US" dirty="0" smtClean="0"/>
              <a:t>Click on the chart to go to the link.  </a:t>
            </a:r>
          </a:p>
          <a:p>
            <a:endParaRPr lang="en-US" dirty="0"/>
          </a:p>
          <a:p>
            <a:r>
              <a:rPr lang="en-US" dirty="0" smtClean="0"/>
              <a:t>You are going to want to use primarily scholarly journals for your research, though that depends on your topic,</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1173162"/>
          </a:xfrm>
        </p:spPr>
        <p:txBody>
          <a:bodyPr>
            <a:normAutofit fontScale="90000"/>
          </a:bodyPr>
          <a:lstStyle/>
          <a:p>
            <a:r>
              <a:rPr lang="en-US" sz="4000" dirty="0"/>
              <a:t>Finding Scholarly </a:t>
            </a:r>
            <a:r>
              <a:rPr lang="en-US" sz="4000" dirty="0" smtClean="0"/>
              <a:t>Information in online library databases</a:t>
            </a:r>
            <a:endParaRPr lang="en-US" sz="4000" dirty="0"/>
          </a:p>
        </p:txBody>
      </p:sp>
      <p:sp>
        <p:nvSpPr>
          <p:cNvPr id="10243" name="Rectangle 3"/>
          <p:cNvSpPr>
            <a:spLocks noGrp="1" noChangeArrowheads="1"/>
          </p:cNvSpPr>
          <p:nvPr>
            <p:ph type="body" idx="1"/>
          </p:nvPr>
        </p:nvSpPr>
        <p:spPr>
          <a:xfrm>
            <a:off x="304800" y="1295400"/>
            <a:ext cx="8686800" cy="5181600"/>
          </a:xfrm>
        </p:spPr>
        <p:txBody>
          <a:bodyPr>
            <a:normAutofit fontScale="92500" lnSpcReduction="10000"/>
          </a:bodyPr>
          <a:lstStyle/>
          <a:p>
            <a:pPr>
              <a:lnSpc>
                <a:spcPct val="80000"/>
              </a:lnSpc>
              <a:buNone/>
            </a:pPr>
            <a:endParaRPr lang="en-US" sz="2800" b="1" i="1" dirty="0" smtClean="0">
              <a:solidFill>
                <a:srgbClr val="00B050"/>
              </a:solidFill>
            </a:endParaRPr>
          </a:p>
          <a:p>
            <a:pPr>
              <a:lnSpc>
                <a:spcPct val="80000"/>
              </a:lnSpc>
              <a:buNone/>
            </a:pPr>
            <a:r>
              <a:rPr lang="en-US" sz="2800" b="1" i="1" dirty="0" smtClean="0">
                <a:solidFill>
                  <a:srgbClr val="00B050"/>
                </a:solidFill>
              </a:rPr>
              <a:t>Do you have your search strategy and keyword list?</a:t>
            </a:r>
          </a:p>
          <a:p>
            <a:pPr>
              <a:lnSpc>
                <a:spcPct val="80000"/>
              </a:lnSpc>
              <a:buNone/>
            </a:pPr>
            <a:endParaRPr lang="en-US" sz="2800" dirty="0" smtClean="0">
              <a:solidFill>
                <a:srgbClr val="00B050"/>
              </a:solidFill>
            </a:endParaRPr>
          </a:p>
          <a:p>
            <a:pPr>
              <a:lnSpc>
                <a:spcPct val="80000"/>
              </a:lnSpc>
            </a:pPr>
            <a:r>
              <a:rPr lang="en-US" sz="2800" dirty="0" smtClean="0"/>
              <a:t>Go to </a:t>
            </a:r>
            <a:r>
              <a:rPr lang="en-US" sz="2800" dirty="0" err="1" smtClean="0"/>
              <a:t>Badgerlink</a:t>
            </a:r>
            <a:r>
              <a:rPr lang="en-US" sz="2800" dirty="0" smtClean="0"/>
              <a:t>  </a:t>
            </a:r>
            <a:r>
              <a:rPr lang="en-US" sz="2800" dirty="0" smtClean="0">
                <a:hlinkClick r:id="rId2"/>
              </a:rPr>
              <a:t>http://www.badgerlink.net</a:t>
            </a:r>
            <a:endParaRPr lang="en-US" sz="2800" dirty="0" smtClean="0"/>
          </a:p>
          <a:p>
            <a:pPr>
              <a:lnSpc>
                <a:spcPct val="80000"/>
              </a:lnSpc>
            </a:pPr>
            <a:r>
              <a:rPr lang="en-US" sz="2800" dirty="0" smtClean="0"/>
              <a:t>Choose </a:t>
            </a:r>
            <a:r>
              <a:rPr lang="en-US" sz="2800" dirty="0" err="1" smtClean="0"/>
              <a:t>EBSCOhost</a:t>
            </a:r>
            <a:r>
              <a:rPr lang="en-US" sz="2800" dirty="0" smtClean="0"/>
              <a:t> (All Databases)</a:t>
            </a:r>
          </a:p>
          <a:p>
            <a:pPr lvl="1" algn="ctr">
              <a:lnSpc>
                <a:spcPct val="80000"/>
              </a:lnSpc>
              <a:buFont typeface="Wingdings 2" pitchFamily="18" charset="2"/>
              <a:buChar char="²"/>
            </a:pPr>
            <a:r>
              <a:rPr lang="en-US" dirty="0" smtClean="0">
                <a:solidFill>
                  <a:srgbClr val="FF0000"/>
                </a:solidFill>
              </a:rPr>
              <a:t>Set up an account in </a:t>
            </a:r>
            <a:r>
              <a:rPr lang="en-US" dirty="0" err="1" smtClean="0">
                <a:solidFill>
                  <a:srgbClr val="FF0000"/>
                </a:solidFill>
              </a:rPr>
              <a:t>myEBSCOhost</a:t>
            </a:r>
            <a:r>
              <a:rPr lang="en-US" dirty="0" smtClean="0">
                <a:solidFill>
                  <a:srgbClr val="FF0000"/>
                </a:solidFill>
                <a:sym typeface="Wingdings 2" pitchFamily="18" charset="2"/>
              </a:rPr>
              <a:t>  </a:t>
            </a:r>
          </a:p>
          <a:p>
            <a:pPr>
              <a:lnSpc>
                <a:spcPct val="80000"/>
              </a:lnSpc>
            </a:pPr>
            <a:r>
              <a:rPr lang="en-US" sz="2800" dirty="0" smtClean="0"/>
              <a:t>Choose Academic Search Elite</a:t>
            </a:r>
          </a:p>
          <a:p>
            <a:pPr>
              <a:lnSpc>
                <a:spcPct val="80000"/>
              </a:lnSpc>
            </a:pPr>
            <a:r>
              <a:rPr lang="en-US" sz="2800" dirty="0" smtClean="0"/>
              <a:t>Find:</a:t>
            </a:r>
          </a:p>
          <a:p>
            <a:pPr lvl="1">
              <a:lnSpc>
                <a:spcPct val="80000"/>
              </a:lnSpc>
            </a:pPr>
            <a:r>
              <a:rPr lang="en-US" dirty="0" smtClean="0">
                <a:hlinkClick r:id="rId3"/>
              </a:rPr>
              <a:t>Advanced Search</a:t>
            </a:r>
            <a:r>
              <a:rPr lang="en-US" dirty="0" smtClean="0"/>
              <a:t>  [Video is available on the handout page as well as through this link]</a:t>
            </a:r>
          </a:p>
          <a:p>
            <a:pPr lvl="1">
              <a:lnSpc>
                <a:spcPct val="80000"/>
              </a:lnSpc>
            </a:pPr>
            <a:r>
              <a:rPr lang="en-US" dirty="0" smtClean="0"/>
              <a:t>Full </a:t>
            </a:r>
            <a:r>
              <a:rPr lang="en-US" dirty="0"/>
              <a:t>Text</a:t>
            </a:r>
          </a:p>
          <a:p>
            <a:pPr lvl="1">
              <a:lnSpc>
                <a:spcPct val="80000"/>
              </a:lnSpc>
            </a:pPr>
            <a:r>
              <a:rPr lang="en-US" dirty="0"/>
              <a:t>Peer Reviewed</a:t>
            </a:r>
          </a:p>
          <a:p>
            <a:pPr lvl="1">
              <a:lnSpc>
                <a:spcPct val="80000"/>
              </a:lnSpc>
            </a:pPr>
            <a:r>
              <a:rPr lang="en-US" dirty="0"/>
              <a:t>Limit by Date</a:t>
            </a:r>
          </a:p>
          <a:p>
            <a:pPr>
              <a:lnSpc>
                <a:spcPct val="80000"/>
              </a:lnSpc>
            </a:pPr>
            <a:r>
              <a:rPr lang="en-US" sz="2800" dirty="0" smtClean="0"/>
              <a:t>Search </a:t>
            </a:r>
            <a:r>
              <a:rPr lang="en-US" sz="2800" dirty="0"/>
              <a:t>for your topic or interest </a:t>
            </a:r>
            <a:r>
              <a:rPr lang="en-US" sz="2800" dirty="0" smtClean="0"/>
              <a:t>and find </a:t>
            </a:r>
            <a:r>
              <a:rPr lang="en-US" sz="2800" dirty="0" smtClean="0">
                <a:solidFill>
                  <a:srgbClr val="FF0000"/>
                </a:solidFill>
              </a:rPr>
              <a:t>at least 4 articles</a:t>
            </a:r>
            <a:r>
              <a:rPr lang="en-US" sz="2800" dirty="0" smtClean="0"/>
              <a:t>.</a:t>
            </a:r>
            <a:endParaRPr lang="en-US" sz="2000" b="1" i="1" dirty="0">
              <a:solidFill>
                <a:srgbClr val="0033CC"/>
              </a:solidFill>
            </a:endParaRPr>
          </a:p>
          <a:p>
            <a:pPr>
              <a:lnSpc>
                <a:spcPct val="80000"/>
              </a:lnSpc>
              <a:buFontTx/>
              <a:buNone/>
            </a:pPr>
            <a:endParaRPr lang="en-US" sz="2000" b="1" i="1" dirty="0">
              <a:solidFill>
                <a:srgbClr val="0033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 of Section Two</a:t>
            </a:r>
            <a:endParaRPr lang="en-US" dirty="0"/>
          </a:p>
        </p:txBody>
      </p:sp>
      <p:sp>
        <p:nvSpPr>
          <p:cNvPr id="6" name="Content Placeholder 5"/>
          <p:cNvSpPr>
            <a:spLocks noGrp="1"/>
          </p:cNvSpPr>
          <p:nvPr>
            <p:ph idx="1"/>
          </p:nvPr>
        </p:nvSpPr>
        <p:spPr/>
        <p:txBody>
          <a:bodyPr/>
          <a:lstStyle/>
          <a:p>
            <a:r>
              <a:rPr lang="en-US" dirty="0" smtClean="0"/>
              <a:t>You should have at least four articles.  Did you save them?  Email them to yourself?  Copy the citations?</a:t>
            </a:r>
          </a:p>
          <a:p>
            <a:endParaRPr lang="en-US" dirty="0"/>
          </a:p>
          <a:p>
            <a:pPr>
              <a:buNone/>
            </a:pPr>
            <a:endParaRPr lang="en-US" dirty="0" smtClean="0"/>
          </a:p>
        </p:txBody>
      </p:sp>
      <p:pic>
        <p:nvPicPr>
          <p:cNvPr id="3074" name="Picture 2" descr="C:\Users\Owner\AppData\Local\Microsoft\Windows\Temporary Internet Files\Content.IE5\ISWQZF3O\MC900434839[1].png"/>
          <p:cNvPicPr>
            <a:picLocks noChangeAspect="1" noChangeArrowheads="1"/>
          </p:cNvPicPr>
          <p:nvPr/>
        </p:nvPicPr>
        <p:blipFill>
          <a:blip r:embed="rId2" cstate="print"/>
          <a:srcRect/>
          <a:stretch>
            <a:fillRect/>
          </a:stretch>
        </p:blipFill>
        <p:spPr bwMode="auto">
          <a:xfrm>
            <a:off x="3657600" y="3962400"/>
            <a:ext cx="1714500" cy="17145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MCj04352330000[1]"/>
          <p:cNvPicPr>
            <a:picLocks noChangeAspect="1" noChangeArrowheads="1"/>
          </p:cNvPicPr>
          <p:nvPr/>
        </p:nvPicPr>
        <p:blipFill>
          <a:blip r:embed="rId3" cstate="print"/>
          <a:srcRect/>
          <a:stretch>
            <a:fillRect/>
          </a:stretch>
        </p:blipFill>
        <p:spPr bwMode="auto">
          <a:xfrm>
            <a:off x="5402198" y="609601"/>
            <a:ext cx="3741802" cy="1371600"/>
          </a:xfrm>
          <a:prstGeom prst="rect">
            <a:avLst/>
          </a:prstGeom>
          <a:noFill/>
        </p:spPr>
      </p:pic>
      <p:sp>
        <p:nvSpPr>
          <p:cNvPr id="18435" name="Rectangle 3"/>
          <p:cNvSpPr>
            <a:spLocks noGrp="1" noChangeArrowheads="1"/>
          </p:cNvSpPr>
          <p:nvPr>
            <p:ph type="body" idx="1"/>
          </p:nvPr>
        </p:nvSpPr>
        <p:spPr>
          <a:xfrm>
            <a:off x="457200" y="228600"/>
            <a:ext cx="8382000" cy="6400800"/>
          </a:xfrm>
        </p:spPr>
        <p:txBody>
          <a:bodyPr>
            <a:normAutofit lnSpcReduction="10000"/>
          </a:bodyPr>
          <a:lstStyle/>
          <a:p>
            <a:pPr>
              <a:lnSpc>
                <a:spcPct val="90000"/>
              </a:lnSpc>
            </a:pPr>
            <a:r>
              <a:rPr lang="en-US" dirty="0" smtClean="0"/>
              <a:t>Search two catalogs:  </a:t>
            </a:r>
            <a:endParaRPr lang="en-US" dirty="0"/>
          </a:p>
          <a:p>
            <a:pPr lvl="2">
              <a:lnSpc>
                <a:spcPct val="90000"/>
              </a:lnSpc>
            </a:pPr>
            <a:r>
              <a:rPr lang="en-US" b="1" dirty="0" smtClean="0">
                <a:solidFill>
                  <a:srgbClr val="FF0000"/>
                </a:solidFill>
                <a:hlinkClick r:id="rId4"/>
              </a:rPr>
              <a:t>AASD Catalog</a:t>
            </a:r>
            <a:endParaRPr lang="en-US" b="1" dirty="0">
              <a:solidFill>
                <a:srgbClr val="FF0000"/>
              </a:solidFill>
            </a:endParaRPr>
          </a:p>
          <a:p>
            <a:pPr lvl="2">
              <a:lnSpc>
                <a:spcPct val="90000"/>
              </a:lnSpc>
            </a:pPr>
            <a:r>
              <a:rPr lang="en-US" b="1" dirty="0" smtClean="0">
                <a:solidFill>
                  <a:srgbClr val="FF0000"/>
                </a:solidFill>
                <a:hlinkClick r:id="rId5"/>
              </a:rPr>
              <a:t>Appleton Public Library Catalog  </a:t>
            </a:r>
            <a:endParaRPr lang="en-US" b="1" dirty="0">
              <a:solidFill>
                <a:srgbClr val="FF0000"/>
              </a:solidFill>
            </a:endParaRPr>
          </a:p>
          <a:p>
            <a:pPr lvl="2">
              <a:lnSpc>
                <a:spcPct val="90000"/>
              </a:lnSpc>
            </a:pPr>
            <a:r>
              <a:rPr lang="en-US" b="1" dirty="0" smtClean="0">
                <a:solidFill>
                  <a:srgbClr val="FF0000"/>
                </a:solidFill>
                <a:hlinkClick r:id="rId6"/>
              </a:rPr>
              <a:t>WISCAT</a:t>
            </a:r>
            <a:r>
              <a:rPr lang="en-US" b="1" dirty="0" smtClean="0">
                <a:solidFill>
                  <a:srgbClr val="FF0000"/>
                </a:solidFill>
              </a:rPr>
              <a:t>  </a:t>
            </a:r>
            <a:endParaRPr lang="en-US" b="1" dirty="0">
              <a:solidFill>
                <a:srgbClr val="FF0000"/>
              </a:solidFill>
            </a:endParaRPr>
          </a:p>
          <a:p>
            <a:pPr lvl="2">
              <a:lnSpc>
                <a:spcPct val="90000"/>
              </a:lnSpc>
            </a:pPr>
            <a:r>
              <a:rPr lang="en-US" b="1" dirty="0" err="1" smtClean="0">
                <a:solidFill>
                  <a:srgbClr val="FF0000"/>
                </a:solidFill>
                <a:hlinkClick r:id="rId7"/>
              </a:rPr>
              <a:t>WorldCat</a:t>
            </a:r>
            <a:endParaRPr lang="en-US" b="1" dirty="0" smtClean="0">
              <a:solidFill>
                <a:srgbClr val="FF0000"/>
              </a:solidFill>
            </a:endParaRPr>
          </a:p>
          <a:p>
            <a:pPr lvl="2">
              <a:lnSpc>
                <a:spcPct val="90000"/>
              </a:lnSpc>
            </a:pPr>
            <a:endParaRPr lang="en-US" b="1" dirty="0">
              <a:solidFill>
                <a:srgbClr val="FF0000"/>
              </a:solidFill>
            </a:endParaRPr>
          </a:p>
          <a:p>
            <a:pPr>
              <a:lnSpc>
                <a:spcPct val="90000"/>
              </a:lnSpc>
            </a:pPr>
            <a:r>
              <a:rPr lang="en-US" b="1" dirty="0" smtClean="0">
                <a:solidFill>
                  <a:srgbClr val="7030A0"/>
                </a:solidFill>
              </a:rPr>
              <a:t>Find at least 2 books on your subject</a:t>
            </a:r>
            <a:endParaRPr lang="en-US" b="1" dirty="0">
              <a:solidFill>
                <a:srgbClr val="FF0000"/>
              </a:solidFill>
            </a:endParaRPr>
          </a:p>
          <a:p>
            <a:pPr>
              <a:lnSpc>
                <a:spcPct val="90000"/>
              </a:lnSpc>
            </a:pPr>
            <a:r>
              <a:rPr lang="en-US" dirty="0" smtClean="0"/>
              <a:t>Note your key words and what you found, and discuss on the discussion page:  </a:t>
            </a:r>
            <a:endParaRPr lang="en-US" dirty="0"/>
          </a:p>
          <a:p>
            <a:pPr>
              <a:lnSpc>
                <a:spcPct val="90000"/>
              </a:lnSpc>
            </a:pPr>
            <a:r>
              <a:rPr lang="en-US" dirty="0"/>
              <a:t>Where you were searching</a:t>
            </a:r>
          </a:p>
          <a:p>
            <a:pPr>
              <a:lnSpc>
                <a:spcPct val="90000"/>
              </a:lnSpc>
            </a:pPr>
            <a:r>
              <a:rPr lang="en-US" dirty="0"/>
              <a:t>What you found</a:t>
            </a:r>
          </a:p>
          <a:p>
            <a:pPr>
              <a:lnSpc>
                <a:spcPct val="90000"/>
              </a:lnSpc>
            </a:pPr>
            <a:r>
              <a:rPr lang="en-US" dirty="0"/>
              <a:t>Advanced Search Features.</a:t>
            </a:r>
          </a:p>
          <a:p>
            <a:pPr>
              <a:lnSpc>
                <a:spcPct val="90000"/>
              </a:lnSpc>
            </a:pPr>
            <a:r>
              <a:rPr lang="en-US" dirty="0"/>
              <a:t>The difference between a KEYWORD and a Subject Search</a:t>
            </a:r>
          </a:p>
          <a:p>
            <a:pPr>
              <a:lnSpc>
                <a:spcPct val="90000"/>
              </a:lnSpc>
            </a:pPr>
            <a:endParaRPr lang="en-US" b="1"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The Return of the </a:t>
            </a:r>
            <a:r>
              <a:rPr lang="en-US" dirty="0" smtClean="0"/>
              <a:t>Databases</a:t>
            </a:r>
            <a:endParaRPr lang="en-US" dirty="0"/>
          </a:p>
        </p:txBody>
      </p:sp>
      <p:sp>
        <p:nvSpPr>
          <p:cNvPr id="20483" name="Rectangle 3"/>
          <p:cNvSpPr>
            <a:spLocks noGrp="1" noChangeArrowheads="1"/>
          </p:cNvSpPr>
          <p:nvPr>
            <p:ph type="body" idx="1"/>
          </p:nvPr>
        </p:nvSpPr>
        <p:spPr/>
        <p:txBody>
          <a:bodyPr/>
          <a:lstStyle/>
          <a:p>
            <a:pPr>
              <a:buNone/>
            </a:pPr>
            <a:r>
              <a:rPr lang="en-US" dirty="0" smtClean="0"/>
              <a:t> </a:t>
            </a:r>
          </a:p>
          <a:p>
            <a:r>
              <a:rPr lang="en-US" dirty="0" smtClean="0"/>
              <a:t>Go </a:t>
            </a:r>
            <a:r>
              <a:rPr lang="en-US" dirty="0" smtClean="0">
                <a:hlinkClick r:id="rId2"/>
              </a:rPr>
              <a:t>Middle and High School Library Resource Links </a:t>
            </a:r>
            <a:r>
              <a:rPr lang="en-US" dirty="0" smtClean="0"/>
              <a:t>on the AASD Web Page (Students) and explore other databases.</a:t>
            </a:r>
          </a:p>
          <a:p>
            <a:r>
              <a:rPr lang="en-US" dirty="0" smtClean="0"/>
              <a:t>Be sure to use at least 2 different ones!</a:t>
            </a:r>
          </a:p>
          <a:p>
            <a:r>
              <a:rPr lang="en-US" dirty="0" smtClean="0"/>
              <a:t>Find another 4 articles</a:t>
            </a:r>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Section Three</a:t>
            </a:r>
            <a:endParaRPr lang="en-US" dirty="0"/>
          </a:p>
        </p:txBody>
      </p:sp>
      <p:sp>
        <p:nvSpPr>
          <p:cNvPr id="3" name="Content Placeholder 2"/>
          <p:cNvSpPr>
            <a:spLocks noGrp="1"/>
          </p:cNvSpPr>
          <p:nvPr>
            <p:ph idx="1"/>
          </p:nvPr>
        </p:nvSpPr>
        <p:spPr/>
        <p:txBody>
          <a:bodyPr/>
          <a:lstStyle/>
          <a:p>
            <a:r>
              <a:rPr lang="en-US" dirty="0" smtClean="0"/>
              <a:t>You should now have </a:t>
            </a:r>
          </a:p>
          <a:p>
            <a:pPr lvl="1"/>
            <a:r>
              <a:rPr lang="en-US" dirty="0" smtClean="0"/>
              <a:t>A search strategy </a:t>
            </a:r>
          </a:p>
          <a:p>
            <a:pPr lvl="1"/>
            <a:r>
              <a:rPr lang="en-US" dirty="0" smtClean="0"/>
              <a:t>A list of key words</a:t>
            </a:r>
          </a:p>
          <a:p>
            <a:pPr lvl="1"/>
            <a:r>
              <a:rPr lang="en-US" dirty="0" smtClean="0"/>
              <a:t>An organization plan and tools, electronic or paper</a:t>
            </a:r>
          </a:p>
          <a:p>
            <a:pPr lvl="1"/>
            <a:r>
              <a:rPr lang="en-US" dirty="0" smtClean="0"/>
              <a:t>8 articles</a:t>
            </a:r>
          </a:p>
          <a:p>
            <a:pPr lvl="1"/>
            <a:r>
              <a:rPr lang="en-US" dirty="0" smtClean="0"/>
              <a:t>4 books</a:t>
            </a:r>
          </a:p>
          <a:p>
            <a:pPr lvl="1"/>
            <a:endParaRPr lang="en-US" dirty="0"/>
          </a:p>
          <a:p>
            <a:pPr lvl="1">
              <a:buNone/>
            </a:pPr>
            <a:endParaRPr lang="en-US" dirty="0"/>
          </a:p>
        </p:txBody>
      </p:sp>
      <p:pic>
        <p:nvPicPr>
          <p:cNvPr id="4098" name="Picture 2" descr="C:\Users\Owner\AppData\Local\Microsoft\Windows\Temporary Internet Files\Content.IE5\D6H2MBWF\MC900432560[1].png"/>
          <p:cNvPicPr>
            <a:picLocks noChangeAspect="1" noChangeArrowheads="1"/>
          </p:cNvPicPr>
          <p:nvPr/>
        </p:nvPicPr>
        <p:blipFill>
          <a:blip r:embed="rId2" cstate="print"/>
          <a:srcRect/>
          <a:stretch>
            <a:fillRect/>
          </a:stretch>
        </p:blipFill>
        <p:spPr bwMode="auto">
          <a:xfrm>
            <a:off x="3352800" y="4419600"/>
            <a:ext cx="2133333" cy="213333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This class is based on classes I’ve developed and taught in many high schools</a:t>
            </a:r>
          </a:p>
          <a:p>
            <a:r>
              <a:rPr lang="en-US" dirty="0" smtClean="0"/>
              <a:t>The opening Cartoon is from </a:t>
            </a:r>
            <a:r>
              <a:rPr lang="en-US" dirty="0" smtClean="0">
                <a:hlinkClick r:id="rId2"/>
              </a:rPr>
              <a:t>http://www.unshelved.com</a:t>
            </a:r>
            <a:r>
              <a:rPr lang="en-US" dirty="0" smtClean="0"/>
              <a:t> and is use with permission.</a:t>
            </a:r>
          </a:p>
          <a:p>
            <a:r>
              <a:rPr lang="en-US" dirty="0" smtClean="0"/>
              <a:t>The “Reflective Research” handout is based on one originally developed at </a:t>
            </a:r>
            <a:r>
              <a:rPr lang="en-US" dirty="0" err="1" smtClean="0"/>
              <a:t>Rockhurst</a:t>
            </a:r>
            <a:r>
              <a:rPr lang="en-US" dirty="0" smtClean="0"/>
              <a:t> High School, Kansas City.  It was further refined by the JSEA Librarians, and the by me.</a:t>
            </a:r>
          </a:p>
          <a:p>
            <a:r>
              <a:rPr lang="en-US" dirty="0" smtClean="0"/>
              <a:t>All artwork is from the Microsoft Office Collection</a:t>
            </a:r>
          </a:p>
          <a:p>
            <a:r>
              <a:rPr lang="en-US" dirty="0" smtClean="0"/>
              <a:t>Amy Healey, July, 2011  </a:t>
            </a:r>
            <a:endParaRPr lang="en-US" dirty="0"/>
          </a:p>
        </p:txBody>
      </p:sp>
      <p:pic>
        <p:nvPicPr>
          <p:cNvPr id="6" name="Picture 2"/>
          <p:cNvPicPr>
            <a:picLocks noChangeAspect="1" noChangeArrowheads="1"/>
          </p:cNvPicPr>
          <p:nvPr/>
        </p:nvPicPr>
        <p:blipFill>
          <a:blip r:embed="rId3" cstate="print"/>
          <a:stretch>
            <a:fillRect/>
          </a:stretch>
        </p:blipFill>
        <p:spPr bwMode="auto">
          <a:xfrm>
            <a:off x="5181600" y="5715000"/>
            <a:ext cx="1676400" cy="5905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Goals</a:t>
            </a:r>
          </a:p>
        </p:txBody>
      </p:sp>
      <p:sp>
        <p:nvSpPr>
          <p:cNvPr id="5123" name="Rectangle 3"/>
          <p:cNvSpPr>
            <a:spLocks noGrp="1" noChangeArrowheads="1"/>
          </p:cNvSpPr>
          <p:nvPr>
            <p:ph type="body" idx="1"/>
          </p:nvPr>
        </p:nvSpPr>
        <p:spPr>
          <a:xfrm>
            <a:off x="228600" y="1143000"/>
            <a:ext cx="8686800" cy="5486400"/>
          </a:xfrm>
        </p:spPr>
        <p:txBody>
          <a:bodyPr/>
          <a:lstStyle/>
          <a:p>
            <a:pPr>
              <a:buFont typeface="Wingdings" pitchFamily="2" charset="2"/>
              <a:buChar char="&amp;"/>
            </a:pPr>
            <a:r>
              <a:rPr lang="en-US" sz="2800" dirty="0"/>
              <a:t>Understand and apply key concepts in academic research</a:t>
            </a:r>
          </a:p>
          <a:p>
            <a:pPr>
              <a:buFont typeface="Wingdings" pitchFamily="2" charset="2"/>
              <a:buChar char="&amp;"/>
            </a:pPr>
            <a:r>
              <a:rPr lang="en-US" sz="2800" dirty="0"/>
              <a:t>Use tools and strategies to begin researching topics (you may explore more than one)</a:t>
            </a:r>
          </a:p>
          <a:p>
            <a:pPr>
              <a:buFont typeface="Wingdings" pitchFamily="2" charset="2"/>
              <a:buChar char="&amp;"/>
            </a:pPr>
            <a:r>
              <a:rPr lang="en-US" sz="2800" dirty="0"/>
              <a:t>Demonstrate understanding of the ethical use of </a:t>
            </a:r>
            <a:r>
              <a:rPr lang="en-US" sz="2800" dirty="0" smtClean="0"/>
              <a:t>information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228600"/>
            <a:ext cx="8229600" cy="6400800"/>
          </a:xfrm>
        </p:spPr>
        <p:txBody>
          <a:bodyPr>
            <a:normAutofit fontScale="85000" lnSpcReduction="20000"/>
          </a:bodyPr>
          <a:lstStyle/>
          <a:p>
            <a:r>
              <a:rPr lang="en-US" sz="2800" dirty="0" smtClean="0"/>
              <a:t>Section One:  </a:t>
            </a:r>
            <a:endParaRPr lang="en-US" sz="2800" dirty="0"/>
          </a:p>
          <a:p>
            <a:pPr lvl="1"/>
            <a:r>
              <a:rPr lang="en-US" sz="2400" dirty="0"/>
              <a:t>Research Process</a:t>
            </a:r>
          </a:p>
          <a:p>
            <a:pPr lvl="1"/>
            <a:r>
              <a:rPr lang="en-US" sz="2400" dirty="0"/>
              <a:t>Search </a:t>
            </a:r>
            <a:r>
              <a:rPr lang="en-US" sz="2400" dirty="0" smtClean="0"/>
              <a:t>Strategies</a:t>
            </a:r>
          </a:p>
          <a:p>
            <a:r>
              <a:rPr lang="en-US" sz="2800" dirty="0" smtClean="0"/>
              <a:t>Section Two</a:t>
            </a:r>
            <a:r>
              <a:rPr lang="en-US" dirty="0" smtClean="0"/>
              <a:t>:</a:t>
            </a:r>
          </a:p>
          <a:p>
            <a:pPr lvl="1"/>
            <a:r>
              <a:rPr lang="en-US" sz="2000" dirty="0" smtClean="0"/>
              <a:t>Research Toolkit	</a:t>
            </a:r>
            <a:endParaRPr lang="en-US" sz="2000" dirty="0"/>
          </a:p>
          <a:p>
            <a:pPr lvl="1"/>
            <a:r>
              <a:rPr lang="en-US" sz="2400" dirty="0"/>
              <a:t>Identifying Scholarly Information</a:t>
            </a:r>
          </a:p>
          <a:p>
            <a:pPr lvl="1"/>
            <a:r>
              <a:rPr lang="en-US" sz="2400" dirty="0"/>
              <a:t>Finding Scholarly Information</a:t>
            </a:r>
          </a:p>
          <a:p>
            <a:r>
              <a:rPr lang="en-US" sz="2800" dirty="0" smtClean="0"/>
              <a:t>Section Three</a:t>
            </a:r>
            <a:endParaRPr lang="en-US" sz="2800" dirty="0"/>
          </a:p>
          <a:p>
            <a:pPr lvl="1"/>
            <a:r>
              <a:rPr lang="en-US" sz="2400" dirty="0"/>
              <a:t>Books and </a:t>
            </a:r>
            <a:r>
              <a:rPr lang="en-US" sz="2400" dirty="0" smtClean="0"/>
              <a:t>Catalogs</a:t>
            </a:r>
          </a:p>
          <a:p>
            <a:pPr lvl="1"/>
            <a:r>
              <a:rPr lang="en-US" sz="2400" dirty="0" smtClean="0"/>
              <a:t>Library Databases</a:t>
            </a:r>
          </a:p>
          <a:p>
            <a:r>
              <a:rPr lang="en-US" dirty="0" smtClean="0"/>
              <a:t>Section Four</a:t>
            </a:r>
            <a:endParaRPr lang="en-US" dirty="0"/>
          </a:p>
          <a:p>
            <a:pPr lvl="1"/>
            <a:r>
              <a:rPr lang="en-US" sz="2400" dirty="0"/>
              <a:t>The Free Internet</a:t>
            </a:r>
          </a:p>
          <a:p>
            <a:pPr lvl="2"/>
            <a:r>
              <a:rPr lang="en-US" sz="2000" dirty="0"/>
              <a:t>Evaluation	</a:t>
            </a:r>
          </a:p>
          <a:p>
            <a:pPr lvl="2"/>
            <a:r>
              <a:rPr lang="en-US" sz="2000" dirty="0"/>
              <a:t>Search Tools and the Invisible Web</a:t>
            </a:r>
          </a:p>
          <a:p>
            <a:r>
              <a:rPr lang="en-US" sz="2800" dirty="0" smtClean="0"/>
              <a:t>Section Five</a:t>
            </a:r>
            <a:endParaRPr lang="en-US" sz="2800" dirty="0"/>
          </a:p>
          <a:p>
            <a:pPr lvl="1"/>
            <a:r>
              <a:rPr lang="en-US" sz="2400" dirty="0"/>
              <a:t>Ethical Use of </a:t>
            </a:r>
            <a:r>
              <a:rPr lang="en-US" sz="2400" dirty="0" smtClean="0"/>
              <a:t>Information</a:t>
            </a:r>
          </a:p>
          <a:p>
            <a:r>
              <a:rPr lang="en-US" dirty="0" smtClean="0"/>
              <a:t>Section Six</a:t>
            </a:r>
          </a:p>
          <a:p>
            <a:pPr lvl="1"/>
            <a:r>
              <a:rPr lang="en-US" dirty="0" smtClean="0"/>
              <a:t>Using what you’ve learned to research</a:t>
            </a:r>
            <a:endParaRPr lang="en-US" dirty="0"/>
          </a:p>
          <a:p>
            <a:pPr lvl="1">
              <a:buFontTx/>
              <a:buNone/>
            </a:pPr>
            <a:endParaRPr lang="en-US" sz="2400" dirty="0"/>
          </a:p>
          <a:p>
            <a:pPr lvl="1"/>
            <a:endParaRPr lang="en-US" sz="2400" dirty="0"/>
          </a:p>
        </p:txBody>
      </p:sp>
      <p:pic>
        <p:nvPicPr>
          <p:cNvPr id="6148" name="Picture 4" descr="image005"/>
          <p:cNvPicPr>
            <a:picLocks noChangeAspect="1" noChangeArrowheads="1"/>
          </p:cNvPicPr>
          <p:nvPr/>
        </p:nvPicPr>
        <p:blipFill>
          <a:blip r:embed="rId2" cstate="print"/>
          <a:srcRect/>
          <a:stretch>
            <a:fillRect/>
          </a:stretch>
        </p:blipFill>
        <p:spPr bwMode="auto">
          <a:xfrm>
            <a:off x="5562600" y="3200400"/>
            <a:ext cx="1016000" cy="887413"/>
          </a:xfrm>
          <a:prstGeom prst="rect">
            <a:avLst/>
          </a:prstGeom>
          <a:noFill/>
        </p:spPr>
      </p:pic>
      <p:pic>
        <p:nvPicPr>
          <p:cNvPr id="6149" name="Picture 5" descr="image002"/>
          <p:cNvPicPr>
            <a:picLocks noChangeAspect="1" noChangeArrowheads="1"/>
          </p:cNvPicPr>
          <p:nvPr/>
        </p:nvPicPr>
        <p:blipFill>
          <a:blip r:embed="rId3" cstate="print"/>
          <a:srcRect/>
          <a:stretch>
            <a:fillRect/>
          </a:stretch>
        </p:blipFill>
        <p:spPr bwMode="auto">
          <a:xfrm>
            <a:off x="5486400" y="381000"/>
            <a:ext cx="1038225" cy="933450"/>
          </a:xfrm>
          <a:prstGeom prst="rect">
            <a:avLst/>
          </a:prstGeom>
          <a:noFill/>
        </p:spPr>
      </p:pic>
      <p:pic>
        <p:nvPicPr>
          <p:cNvPr id="6153" name="Picture 9" descr="MCj03295970000[1]"/>
          <p:cNvPicPr>
            <a:picLocks noChangeAspect="1" noChangeArrowheads="1"/>
          </p:cNvPicPr>
          <p:nvPr/>
        </p:nvPicPr>
        <p:blipFill>
          <a:blip r:embed="rId4" cstate="print"/>
          <a:srcRect/>
          <a:stretch>
            <a:fillRect/>
          </a:stretch>
        </p:blipFill>
        <p:spPr bwMode="auto">
          <a:xfrm>
            <a:off x="7010400" y="1905000"/>
            <a:ext cx="1685925" cy="1784350"/>
          </a:xfrm>
          <a:prstGeom prst="rect">
            <a:avLst/>
          </a:prstGeom>
          <a:noFill/>
        </p:spPr>
      </p:pic>
      <p:pic>
        <p:nvPicPr>
          <p:cNvPr id="6155" name="Picture 11" descr="MCj04244660000[1]"/>
          <p:cNvPicPr>
            <a:picLocks noChangeAspect="1" noChangeArrowheads="1"/>
          </p:cNvPicPr>
          <p:nvPr/>
        </p:nvPicPr>
        <p:blipFill>
          <a:blip r:embed="rId5" cstate="print"/>
          <a:srcRect/>
          <a:stretch>
            <a:fillRect/>
          </a:stretch>
        </p:blipFill>
        <p:spPr bwMode="auto">
          <a:xfrm>
            <a:off x="6400800" y="4800600"/>
            <a:ext cx="1974850" cy="16986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52400" y="0"/>
            <a:ext cx="8763000" cy="838200"/>
          </a:xfrm>
        </p:spPr>
        <p:txBody>
          <a:bodyPr/>
          <a:lstStyle/>
          <a:p>
            <a:r>
              <a:rPr lang="en-US" sz="2800"/>
              <a:t>Search Process &amp; Search Strategies: An Investigation</a:t>
            </a:r>
          </a:p>
        </p:txBody>
      </p:sp>
      <p:sp>
        <p:nvSpPr>
          <p:cNvPr id="7175" name="Rectangle 7"/>
          <p:cNvSpPr>
            <a:spLocks noChangeArrowheads="1"/>
          </p:cNvSpPr>
          <p:nvPr/>
        </p:nvSpPr>
        <p:spPr bwMode="auto">
          <a:xfrm>
            <a:off x="609600" y="1295400"/>
            <a:ext cx="838200" cy="685800"/>
          </a:xfrm>
          <a:prstGeom prst="rect">
            <a:avLst/>
          </a:prstGeom>
          <a:solidFill>
            <a:srgbClr val="00FFFF"/>
          </a:solidFill>
          <a:ln w="9525">
            <a:solidFill>
              <a:schemeClr val="tx1"/>
            </a:solidFill>
            <a:miter lim="800000"/>
            <a:headEnd/>
            <a:tailEnd/>
          </a:ln>
          <a:effectLst/>
        </p:spPr>
        <p:txBody>
          <a:bodyPr wrap="none" anchor="ctr"/>
          <a:lstStyle/>
          <a:p>
            <a:endParaRPr lang="en-US"/>
          </a:p>
        </p:txBody>
      </p:sp>
      <p:sp>
        <p:nvSpPr>
          <p:cNvPr id="7177" name="Rectangle 9"/>
          <p:cNvSpPr>
            <a:spLocks noChangeArrowheads="1"/>
          </p:cNvSpPr>
          <p:nvPr/>
        </p:nvSpPr>
        <p:spPr bwMode="auto">
          <a:xfrm>
            <a:off x="304800" y="4572000"/>
            <a:ext cx="914400" cy="914400"/>
          </a:xfrm>
          <a:prstGeom prst="rect">
            <a:avLst/>
          </a:prstGeom>
          <a:solidFill>
            <a:srgbClr val="00FF00"/>
          </a:solidFill>
          <a:ln w="9525">
            <a:solidFill>
              <a:schemeClr val="tx1"/>
            </a:solidFill>
            <a:miter lim="800000"/>
            <a:headEnd/>
            <a:tailEnd/>
          </a:ln>
          <a:effectLst/>
        </p:spPr>
        <p:txBody>
          <a:bodyPr wrap="none" anchor="ctr"/>
          <a:lstStyle/>
          <a:p>
            <a:endParaRPr lang="en-US"/>
          </a:p>
        </p:txBody>
      </p:sp>
      <p:sp>
        <p:nvSpPr>
          <p:cNvPr id="7179" name="Text Box 11"/>
          <p:cNvSpPr txBox="1">
            <a:spLocks noChangeArrowheads="1"/>
          </p:cNvSpPr>
          <p:nvPr/>
        </p:nvSpPr>
        <p:spPr bwMode="auto">
          <a:xfrm>
            <a:off x="2209800" y="838200"/>
            <a:ext cx="6781800" cy="2169825"/>
          </a:xfrm>
          <a:prstGeom prst="rect">
            <a:avLst/>
          </a:prstGeom>
          <a:noFill/>
          <a:ln w="12700">
            <a:solidFill>
              <a:srgbClr val="993366"/>
            </a:solidFill>
            <a:miter lim="800000"/>
            <a:headEnd/>
            <a:tailEnd/>
          </a:ln>
          <a:effectLst/>
        </p:spPr>
        <p:txBody>
          <a:bodyPr>
            <a:spAutoFit/>
          </a:bodyPr>
          <a:lstStyle/>
          <a:p>
            <a:pPr marL="342900" indent="-342900">
              <a:spcBef>
                <a:spcPct val="50000"/>
              </a:spcBef>
              <a:buFontTx/>
              <a:buAutoNum type="arabicPeriod"/>
            </a:pPr>
            <a:r>
              <a:rPr lang="en-US" dirty="0" smtClean="0"/>
              <a:t>Look at the search strategy handout on the handout and links page.</a:t>
            </a:r>
            <a:endParaRPr lang="en-US" dirty="0"/>
          </a:p>
          <a:p>
            <a:pPr marL="342900" indent="-342900">
              <a:spcBef>
                <a:spcPct val="50000"/>
              </a:spcBef>
              <a:buFontTx/>
              <a:buAutoNum type="arabicPeriod"/>
            </a:pPr>
            <a:r>
              <a:rPr lang="en-US" dirty="0" smtClean="0"/>
              <a:t>Choose at least two that you think are helpful.</a:t>
            </a:r>
            <a:endParaRPr lang="en-US" dirty="0"/>
          </a:p>
          <a:p>
            <a:pPr marL="342900" indent="-342900">
              <a:spcBef>
                <a:spcPct val="50000"/>
              </a:spcBef>
              <a:buFontTx/>
              <a:buAutoNum type="arabicPeriod"/>
            </a:pPr>
            <a:r>
              <a:rPr lang="en-US" dirty="0"/>
              <a:t>Decide how </a:t>
            </a:r>
            <a:r>
              <a:rPr lang="en-US" dirty="0" smtClean="0"/>
              <a:t>you might use them and write a reflection on the discussion page attached to page one.</a:t>
            </a:r>
            <a:endParaRPr lang="en-US" dirty="0"/>
          </a:p>
          <a:p>
            <a:pPr marL="342900" indent="-342900">
              <a:spcBef>
                <a:spcPct val="50000"/>
              </a:spcBef>
              <a:buFontTx/>
              <a:buAutoNum type="arabicPeriod"/>
            </a:pPr>
            <a:r>
              <a:rPr lang="en-US" dirty="0" smtClean="0"/>
              <a:t>Comment on the discussion postings.</a:t>
            </a:r>
            <a:endParaRPr lang="en-US" dirty="0"/>
          </a:p>
        </p:txBody>
      </p:sp>
      <p:sp>
        <p:nvSpPr>
          <p:cNvPr id="7182" name="Text Box 14"/>
          <p:cNvSpPr txBox="1">
            <a:spLocks noChangeArrowheads="1"/>
          </p:cNvSpPr>
          <p:nvPr/>
        </p:nvSpPr>
        <p:spPr bwMode="auto">
          <a:xfrm>
            <a:off x="1600200" y="4495800"/>
            <a:ext cx="6934200" cy="2031325"/>
          </a:xfrm>
          <a:prstGeom prst="rect">
            <a:avLst/>
          </a:prstGeom>
          <a:solidFill>
            <a:srgbClr val="00FF00">
              <a:alpha val="9000"/>
            </a:srgbClr>
          </a:solidFill>
          <a:ln w="9525">
            <a:solidFill>
              <a:srgbClr val="00FF00"/>
            </a:solidFill>
            <a:miter lim="800000"/>
            <a:headEnd/>
            <a:tailEnd/>
          </a:ln>
          <a:effectLst/>
        </p:spPr>
        <p:txBody>
          <a:bodyPr>
            <a:spAutoFit/>
          </a:bodyPr>
          <a:lstStyle/>
          <a:p>
            <a:pPr marL="342900" indent="-342900">
              <a:spcBef>
                <a:spcPct val="50000"/>
              </a:spcBef>
            </a:pPr>
            <a:r>
              <a:rPr lang="en-US" dirty="0"/>
              <a:t>1.  Go </a:t>
            </a:r>
            <a:r>
              <a:rPr lang="en-US" dirty="0" smtClean="0"/>
              <a:t>to http://www.21cif.com/rkitp/challenge/v1n3/Keyword_Challenge/KeywordChallenge2.swf.</a:t>
            </a:r>
            <a:endParaRPr lang="en-US" dirty="0"/>
          </a:p>
          <a:p>
            <a:pPr marL="342900" indent="-342900">
              <a:spcBef>
                <a:spcPct val="50000"/>
              </a:spcBef>
            </a:pPr>
            <a:r>
              <a:rPr lang="en-US" dirty="0"/>
              <a:t>2.  Do the Great Wall Challenge and at least one more</a:t>
            </a:r>
            <a:r>
              <a:rPr lang="en-US" dirty="0" smtClean="0"/>
              <a:t>.</a:t>
            </a:r>
          </a:p>
          <a:p>
            <a:pPr marL="342900" indent="-342900">
              <a:spcBef>
                <a:spcPct val="50000"/>
              </a:spcBef>
            </a:pPr>
            <a:r>
              <a:rPr lang="en-US" dirty="0" smtClean="0"/>
              <a:t>3. Discuss your experience on the discussion page attached to the handouts page.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End of Section One</a:t>
            </a:r>
            <a:endParaRPr lang="en-US" dirty="0"/>
          </a:p>
        </p:txBody>
      </p:sp>
      <p:sp>
        <p:nvSpPr>
          <p:cNvPr id="9" name="Content Placeholder 8"/>
          <p:cNvSpPr>
            <a:spLocks noGrp="1"/>
          </p:cNvSpPr>
          <p:nvPr>
            <p:ph idx="1"/>
          </p:nvPr>
        </p:nvSpPr>
        <p:spPr/>
        <p:txBody>
          <a:bodyPr/>
          <a:lstStyle/>
          <a:p>
            <a:r>
              <a:rPr lang="en-US" dirty="0" smtClean="0"/>
              <a:t>Make sure you’ve posted to the discussion page</a:t>
            </a:r>
          </a:p>
          <a:p>
            <a:r>
              <a:rPr lang="en-US" dirty="0" smtClean="0"/>
              <a:t>What search strategy format will you use?</a:t>
            </a:r>
          </a:p>
          <a:p>
            <a:endParaRPr lang="en-US" dirty="0"/>
          </a:p>
        </p:txBody>
      </p:sp>
      <p:pic>
        <p:nvPicPr>
          <p:cNvPr id="2050" name="Picture 2" descr="C:\Users\Owner\AppData\Local\Microsoft\Windows\Temporary Internet Files\Content.IE5\D6H2MBWF\MC900434720[1].png"/>
          <p:cNvPicPr>
            <a:picLocks noChangeAspect="1" noChangeArrowheads="1"/>
          </p:cNvPicPr>
          <p:nvPr/>
        </p:nvPicPr>
        <p:blipFill>
          <a:blip r:embed="rId2" cstate="print"/>
          <a:srcRect/>
          <a:stretch>
            <a:fillRect/>
          </a:stretch>
        </p:blipFill>
        <p:spPr bwMode="auto">
          <a:xfrm>
            <a:off x="2590800" y="3276600"/>
            <a:ext cx="3352800" cy="297151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your toolkit?</a:t>
            </a:r>
            <a:endParaRPr lang="en-US" dirty="0"/>
          </a:p>
        </p:txBody>
      </p:sp>
      <p:sp>
        <p:nvSpPr>
          <p:cNvPr id="5" name="Content Placeholder 4"/>
          <p:cNvSpPr>
            <a:spLocks noGrp="1"/>
          </p:cNvSpPr>
          <p:nvPr>
            <p:ph idx="1"/>
          </p:nvPr>
        </p:nvSpPr>
        <p:spPr/>
        <p:txBody>
          <a:bodyPr>
            <a:normAutofit lnSpcReduction="10000"/>
          </a:bodyPr>
          <a:lstStyle/>
          <a:p>
            <a:r>
              <a:rPr lang="en-US" dirty="0" smtClean="0"/>
              <a:t>There are many ways to save information you find online</a:t>
            </a:r>
          </a:p>
          <a:p>
            <a:r>
              <a:rPr lang="en-US" dirty="0" smtClean="0"/>
              <a:t>The easiest is to create a word document, and add the citation for each thing you find as soon as you find it</a:t>
            </a:r>
          </a:p>
          <a:p>
            <a:r>
              <a:rPr lang="en-US" dirty="0" smtClean="0"/>
              <a:t>Or do that the old fashioned way, with a note card for each source</a:t>
            </a:r>
          </a:p>
          <a:p>
            <a:r>
              <a:rPr lang="en-US" dirty="0" smtClean="0"/>
              <a:t>Number your sources, and use the same numbers on your NOTES</a:t>
            </a:r>
            <a:endParaRPr lang="en-US" dirty="0"/>
          </a:p>
        </p:txBody>
      </p:sp>
      <p:pic>
        <p:nvPicPr>
          <p:cNvPr id="6" name="Picture 4" descr="j0432632"/>
          <p:cNvPicPr>
            <a:picLocks noChangeAspect="1" noChangeArrowheads="1"/>
          </p:cNvPicPr>
          <p:nvPr/>
        </p:nvPicPr>
        <p:blipFill>
          <a:blip r:embed="rId2" cstate="print"/>
          <a:stretch>
            <a:fillRect/>
          </a:stretch>
        </p:blipFill>
        <p:spPr bwMode="auto">
          <a:xfrm>
            <a:off x="7315200" y="304800"/>
            <a:ext cx="1104900" cy="11049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Electronic Tools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are many web based tools that help you save and collect information.  You have already signed up for </a:t>
            </a:r>
            <a:r>
              <a:rPr lang="en-US" dirty="0" err="1" smtClean="0"/>
              <a:t>myEBSCOhost</a:t>
            </a:r>
            <a:r>
              <a:rPr lang="en-US" dirty="0" smtClean="0"/>
              <a:t>, which lets you save materials from that database.</a:t>
            </a:r>
          </a:p>
          <a:p>
            <a:r>
              <a:rPr lang="en-US" dirty="0" smtClean="0"/>
              <a:t>Explore the tools to see what works for you;  be sure to read the privacy policies and terms of use before you sign up.  </a:t>
            </a:r>
          </a:p>
          <a:p>
            <a:r>
              <a:rPr lang="en-US" dirty="0" smtClean="0"/>
              <a:t>This is about your style – do you want to use pen and paper?  Something on your computer?  Something that has a mobile app?  You MUST have an organization plan you can share with your teacher – but it has to be something that works for you!</a:t>
            </a:r>
            <a:endParaRPr lang="en-US" dirty="0"/>
          </a:p>
        </p:txBody>
      </p:sp>
      <p:pic>
        <p:nvPicPr>
          <p:cNvPr id="4" name="Picture 4" descr="j0432632"/>
          <p:cNvPicPr>
            <a:picLocks noChangeAspect="1" noChangeArrowheads="1"/>
          </p:cNvPicPr>
          <p:nvPr/>
        </p:nvPicPr>
        <p:blipFill>
          <a:blip r:embed="rId3" cstate="print"/>
          <a:stretch>
            <a:fillRect/>
          </a:stretch>
        </p:blipFill>
        <p:spPr bwMode="auto">
          <a:xfrm>
            <a:off x="7315200" y="304800"/>
            <a:ext cx="1104900" cy="11049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Electronic Tools to Try</a:t>
            </a:r>
            <a:endParaRPr lang="en-US" dirty="0"/>
          </a:p>
        </p:txBody>
      </p:sp>
      <p:sp>
        <p:nvSpPr>
          <p:cNvPr id="5" name="Content Placeholder 4"/>
          <p:cNvSpPr>
            <a:spLocks noGrp="1"/>
          </p:cNvSpPr>
          <p:nvPr>
            <p:ph idx="1"/>
          </p:nvPr>
        </p:nvSpPr>
        <p:spPr>
          <a:xfrm>
            <a:off x="457200" y="1143000"/>
            <a:ext cx="8229600" cy="4983163"/>
          </a:xfrm>
        </p:spPr>
        <p:txBody>
          <a:bodyPr>
            <a:normAutofit lnSpcReduction="10000"/>
          </a:bodyPr>
          <a:lstStyle/>
          <a:p>
            <a:r>
              <a:rPr lang="en-US" dirty="0" err="1" smtClean="0">
                <a:hlinkClick r:id="rId2"/>
              </a:rPr>
              <a:t>Evernote</a:t>
            </a:r>
            <a:r>
              <a:rPr lang="en-US" dirty="0" smtClean="0"/>
              <a:t>, </a:t>
            </a:r>
            <a:r>
              <a:rPr lang="en-US" dirty="0" smtClean="0">
                <a:hlinkClick r:id="rId3"/>
              </a:rPr>
              <a:t>Delicious</a:t>
            </a:r>
            <a:r>
              <a:rPr lang="en-US" dirty="0" smtClean="0"/>
              <a:t>, and </a:t>
            </a:r>
            <a:r>
              <a:rPr lang="en-US" dirty="0" err="1" smtClean="0">
                <a:hlinkClick r:id="rId4"/>
              </a:rPr>
              <a:t>Diigo</a:t>
            </a:r>
            <a:r>
              <a:rPr lang="en-US" dirty="0" smtClean="0"/>
              <a:t> are some of the sites which let you collect information from web sites and save web pages or links.  Note that most of them will not save </a:t>
            </a:r>
            <a:r>
              <a:rPr lang="en-US" dirty="0" err="1" smtClean="0"/>
              <a:t>pdf</a:t>
            </a:r>
            <a:r>
              <a:rPr lang="en-US" dirty="0" smtClean="0"/>
              <a:t> files.</a:t>
            </a:r>
          </a:p>
          <a:p>
            <a:r>
              <a:rPr lang="en-US" dirty="0" smtClean="0">
                <a:hlinkClick r:id="rId5"/>
              </a:rPr>
              <a:t>Google Docs </a:t>
            </a:r>
            <a:r>
              <a:rPr lang="en-US" dirty="0" smtClean="0"/>
              <a:t>allows you to set up spreadsheets, discussions, and collaborative projects</a:t>
            </a:r>
          </a:p>
          <a:p>
            <a:r>
              <a:rPr lang="en-US" dirty="0" smtClean="0"/>
              <a:t>There are a lot of tools out there – explore “web 2.0 tools for education” if you want more.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What is Scholarly Information?</a:t>
            </a:r>
          </a:p>
        </p:txBody>
      </p:sp>
      <p:sp>
        <p:nvSpPr>
          <p:cNvPr id="9219" name="Rectangle 3"/>
          <p:cNvSpPr>
            <a:spLocks noGrp="1" noChangeArrowheads="1"/>
          </p:cNvSpPr>
          <p:nvPr>
            <p:ph type="body" idx="1"/>
          </p:nvPr>
        </p:nvSpPr>
        <p:spPr/>
        <p:txBody>
          <a:bodyPr/>
          <a:lstStyle/>
          <a:p>
            <a:r>
              <a:rPr lang="en-US" dirty="0" smtClean="0"/>
              <a:t>Vocabulary</a:t>
            </a:r>
          </a:p>
          <a:p>
            <a:pPr lvl="1"/>
            <a:r>
              <a:rPr lang="en-US" dirty="0" smtClean="0"/>
              <a:t>Serials – things which are published monthly, weekly, quarterly, or yearly</a:t>
            </a:r>
          </a:p>
          <a:p>
            <a:pPr lvl="1"/>
            <a:r>
              <a:rPr lang="en-US" dirty="0" smtClean="0"/>
              <a:t>Journals – scholarly magazines, or serials</a:t>
            </a:r>
          </a:p>
          <a:p>
            <a:pPr lvl="1"/>
            <a:r>
              <a:rPr lang="en-US" dirty="0" smtClean="0"/>
              <a:t>Peer Reviewed – before materials can be printed in this type of journal, other people in the field need to review it and agree the research methods are valid (written by scholars for scholars)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819</Words>
  <Application>Microsoft Office PowerPoint</Application>
  <PresentationFormat>On-screen Show (4:3)</PresentationFormat>
  <Paragraphs>105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Investigating a Research Topic</vt:lpstr>
      <vt:lpstr>Goals</vt:lpstr>
      <vt:lpstr>Slide 3</vt:lpstr>
      <vt:lpstr>Search Process &amp; Search Strategies: An Investigation</vt:lpstr>
      <vt:lpstr>End of Section One</vt:lpstr>
      <vt:lpstr>What’s in your toolkit?</vt:lpstr>
      <vt:lpstr>Electronic Tools</vt:lpstr>
      <vt:lpstr>Electronic Tools to Try</vt:lpstr>
      <vt:lpstr>What is Scholarly Information?</vt:lpstr>
      <vt:lpstr>Slide 10</vt:lpstr>
      <vt:lpstr>Finding Scholarly Information in online library databases</vt:lpstr>
      <vt:lpstr>End of Section Two</vt:lpstr>
      <vt:lpstr>Slide 13</vt:lpstr>
      <vt:lpstr>The Return of the Databases</vt:lpstr>
      <vt:lpstr>End of Section Three</vt:lpstr>
      <vt:lpstr>Acknowledgments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a Research Topic</dc:title>
  <dc:creator>Owner</dc:creator>
  <cp:lastModifiedBy>Owner</cp:lastModifiedBy>
  <cp:revision>2</cp:revision>
  <dcterms:created xsi:type="dcterms:W3CDTF">2011-07-30T00:05:59Z</dcterms:created>
  <dcterms:modified xsi:type="dcterms:W3CDTF">2011-07-30T00:17:05Z</dcterms:modified>
</cp:coreProperties>
</file>